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57" r:id="rId4"/>
    <p:sldId id="284" r:id="rId5"/>
    <p:sldId id="258" r:id="rId6"/>
    <p:sldId id="286" r:id="rId7"/>
    <p:sldId id="260" r:id="rId8"/>
    <p:sldId id="259" r:id="rId9"/>
    <p:sldId id="285" r:id="rId10"/>
    <p:sldId id="263" r:id="rId11"/>
    <p:sldId id="264" r:id="rId12"/>
    <p:sldId id="265" r:id="rId13"/>
    <p:sldId id="266" r:id="rId14"/>
    <p:sldId id="269" r:id="rId15"/>
    <p:sldId id="261" r:id="rId16"/>
    <p:sldId id="267" r:id="rId17"/>
    <p:sldId id="268" r:id="rId18"/>
    <p:sldId id="270" r:id="rId19"/>
    <p:sldId id="287" r:id="rId20"/>
    <p:sldId id="271" r:id="rId21"/>
    <p:sldId id="288" r:id="rId22"/>
    <p:sldId id="272" r:id="rId23"/>
    <p:sldId id="273" r:id="rId24"/>
    <p:sldId id="274" r:id="rId25"/>
    <p:sldId id="292" r:id="rId26"/>
    <p:sldId id="275" r:id="rId27"/>
    <p:sldId id="289" r:id="rId28"/>
    <p:sldId id="290" r:id="rId29"/>
    <p:sldId id="291" r:id="rId30"/>
    <p:sldId id="279" r:id="rId3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5;&#1072;&#1087;&#1082;&#1072;%20&#1086;&#1073;&#1084;&#1077;&#1085;&#1072;\&#1050;&#1085;&#1080;&#1075;&#1072;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8488760494718789"/>
          <c:y val="0.39853348312085063"/>
          <c:w val="0.54019335010656633"/>
          <c:h val="0.32518376230106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0168464798163399"/>
                  <c:y val="-7.8468250815488486E-2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1"/>
              <c:layout>
                <c:manualLayout>
                  <c:x val="1.7470339390333406E-2"/>
                  <c:y val="-0.15426296232926975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2"/>
              <c:layout>
                <c:manualLayout>
                  <c:x val="1.6755445559129653E-2"/>
                  <c:y val="-9.7205004559752766E-3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3"/>
              <c:layout>
                <c:manualLayout>
                  <c:x val="2.6851374778724915E-2"/>
                  <c:y val="-6.4599068735141877E-3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4"/>
              <c:layout>
                <c:manualLayout>
                  <c:x val="8.1798854558467818E-2"/>
                  <c:y val="-0.12844734791764792"/>
                </c:manualLayout>
              </c:layout>
              <c:dLblPos val="bestFit"/>
              <c:showLegendKey val="1"/>
              <c:showVal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Воздушный транспорт</c:v>
                </c:pt>
                <c:pt idx="1">
                  <c:v>Водный транспорт</c:v>
                </c:pt>
                <c:pt idx="2">
                  <c:v>Железнодорожный транспорт</c:v>
                </c:pt>
                <c:pt idx="3">
                  <c:v>Автомобильный транспорт</c:v>
                </c:pt>
                <c:pt idx="4">
                  <c:v>Городской электрический транспорт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0.64800000000000124</c:v>
                </c:pt>
                <c:pt idx="1">
                  <c:v>0.87100000000000111</c:v>
                </c:pt>
                <c:pt idx="2">
                  <c:v>18.893999999999988</c:v>
                </c:pt>
                <c:pt idx="3">
                  <c:v>183.6</c:v>
                </c:pt>
                <c:pt idx="4">
                  <c:v>119.8</c:v>
                </c:pt>
              </c:numCache>
            </c:numRef>
          </c:val>
        </c:ser>
        <c:dLbls>
          <c:showLegendKey val="1"/>
          <c:showVal val="1"/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7514435758031348E-2"/>
          <c:y val="0.82151687318162758"/>
          <c:w val="0.9633104504971699"/>
          <c:h val="0.16136938580353438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8FB08C">
        <a:lumMod val="40000"/>
        <a:lumOff val="60000"/>
      </a:srgbClr>
    </a:solidFill>
    <a:ln w="12700">
      <a:solidFill>
        <a:srgbClr val="FFFFFF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>
              <a:defRPr sz="1300"/>
            </a:lvl1pPr>
          </a:lstStyle>
          <a:p>
            <a:fld id="{76A2BF97-97AB-4085-A727-9898C129F86F}" type="datetimeFigureOut">
              <a:rPr lang="ru-RU" smtClean="0"/>
              <a:pPr/>
              <a:t>16.07.2010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>
              <a:defRPr sz="1300"/>
            </a:lvl1pPr>
          </a:lstStyle>
          <a:p>
            <a:fld id="{16E9C44E-6590-4587-9FFA-DCFEDB0EC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>
              <a:defRPr sz="1300"/>
            </a:lvl1pPr>
          </a:lstStyle>
          <a:p>
            <a:fld id="{F71CAF70-B253-482F-A570-E51240752716}" type="datetimeFigureOut">
              <a:rPr lang="ru-RU" smtClean="0"/>
              <a:pPr/>
              <a:t>16.07.2010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8" rIns="93096" bIns="465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096" tIns="46548" rIns="93096" bIns="465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4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>
              <a:defRPr sz="1300"/>
            </a:lvl1pPr>
          </a:lstStyle>
          <a:p>
            <a:fld id="{AE0C1C7F-3C7E-4DBB-B988-21FFE577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1C7F-3C7E-4DBB-B988-21FFE577D8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1C7F-3C7E-4DBB-B988-21FFE577D8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1C7F-3C7E-4DBB-B988-21FFE577D8B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ADA-6205-4AA4-9DAA-22939637BE4B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C1AB-D922-418B-89EB-3555EADF43C4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E2AA-7920-495E-8081-9D94D6C27227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8E29-2AC9-4E6F-8386-0D14D897B268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2064-5C8E-4591-9AC7-E4517D051C43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99F04E-636A-478D-B7B9-A793B0CDA6D4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40C7-7118-46DF-BB97-CF9D59F3089D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9000-128A-4435-88D0-EDFC92BFE4B8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8E0B-A6D5-4DBE-98C9-737EA1456D42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88C8-45A7-49F7-95E3-08779A8A2FEE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523126-FDAE-4701-9C2D-043636E5C949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№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5ABDE9-0861-4BC8-9C4D-B474796B1473}" type="datetime1">
              <a:rPr lang="ru-RU" smtClean="0"/>
              <a:pPr/>
              <a:t>16.07.2010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№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vartiradays.ucoz.ru/i200811151724556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tstn.ru/traders/pic/build989.jpg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.png"/><Relationship Id="rId7" Type="http://schemas.openxmlformats.org/officeDocument/2006/relationships/hyperlink" Target="http://photo.autotat.ru/jaguarr/image006_80060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photo.autotat.ru/jaguarr/image003_800600.jpg" TargetMode="Externa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28604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XXXIX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расширенное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заседание коллегии 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Министерства транспорта и дорожного хозяйства 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5" y="3357562"/>
            <a:ext cx="885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безопасности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объектах транспортного комплекса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15.07.2010</a:t>
            </a:r>
          </a:p>
        </p:txBody>
      </p:sp>
      <p:pic>
        <p:nvPicPr>
          <p:cNvPr id="1027" name="Picture 3" descr="\\Iao-05\ФОТО\Герб\Герб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4290"/>
            <a:ext cx="704638" cy="828654"/>
          </a:xfrm>
          <a:prstGeom prst="rect">
            <a:avLst/>
          </a:prstGeom>
          <a:noFill/>
        </p:spPr>
      </p:pic>
      <p:pic>
        <p:nvPicPr>
          <p:cNvPr id="1028" name="Picture 4" descr="\\Iao-05\ФОТО\Герб\Татарст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785818" cy="770559"/>
          </a:xfrm>
          <a:prstGeom prst="rect">
            <a:avLst/>
          </a:prstGeom>
          <a:noFill/>
        </p:spPr>
      </p:pic>
      <p:pic>
        <p:nvPicPr>
          <p:cNvPr id="1029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000240"/>
            <a:ext cx="942965" cy="8914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5786454"/>
            <a:ext cx="885831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Агтасович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Галиахметов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министра транспорта и дорожного хозяйства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/>
          <a:lstStyle/>
          <a:p>
            <a:r>
              <a:rPr lang="ru-RU" dirty="0" smtClean="0"/>
              <a:t>Воздушный транспорт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3643314"/>
            <a:ext cx="88583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по обеспечению безопасности на воздушном транспорте:</a:t>
            </a: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2000" dirty="0" smtClean="0"/>
              <a:t>проводится 100% предполетный досмотр пассажиров, багажа и ручной клади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досмотр «</a:t>
            </a:r>
            <a:r>
              <a:rPr lang="ru-RU" sz="2000" dirty="0" err="1" smtClean="0"/>
              <a:t>авиаперсонала</a:t>
            </a:r>
            <a:r>
              <a:rPr lang="ru-RU" sz="2000" dirty="0" smtClean="0"/>
              <a:t>» на КПП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досмотр воздушных судов и бортовых запасов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осуществлена передача части функций по охране международных аэропортов «Казань» и «</a:t>
            </a:r>
            <a:r>
              <a:rPr lang="ru-RU" sz="2000" dirty="0" err="1" smtClean="0"/>
              <a:t>Бегишево</a:t>
            </a:r>
            <a:r>
              <a:rPr lang="ru-RU" sz="2000" dirty="0" smtClean="0"/>
              <a:t>» подразделениям вневедомственной охраны при МВД по РТ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другие мероприятия направленные на безопасность</a:t>
            </a:r>
            <a:endParaRPr lang="ru-RU" sz="1850" dirty="0"/>
          </a:p>
        </p:txBody>
      </p:sp>
      <p:pic>
        <p:nvPicPr>
          <p:cNvPr id="11" name="Рисунок 10" descr="казань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бегич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бугульма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r>
              <a:rPr lang="ru-RU" dirty="0" smtClean="0"/>
              <a:t>Железнодорожный транспорт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6146" name="Picture 2" descr="\\Vremenno\папка обмена\777\фото\Казанский ж д вокзал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\\Vremenno\папка обмена\777\фото\ж д вокзал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2844" y="3643314"/>
            <a:ext cx="885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по обеспечению правопорядка и безопасности 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железнодорожном вокзале:</a:t>
            </a: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2000" dirty="0" smtClean="0"/>
              <a:t>установлены системы видеонаблюдения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проводится информирование, с использованием средств громкоговорящей связи, пассажиров о возможности возникновения чрезвычайных ситуаций и повышения бдительности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разработан сборник инструкций по действиям руководителей и работников при возникновении чрезвычайных ситуаций</a:t>
            </a:r>
            <a:endParaRPr lang="ru-RU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6" name="Picture 14" descr="11712449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8" descr="6859244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\\Vremenno\папка обмена\777\фото\Казанский речной порт.bm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44" y="3643314"/>
            <a:ext cx="885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Меры по обеспечению правопорядка и безопасности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железнодорожном вокзале: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2000" dirty="0" smtClean="0"/>
              <a:t>осмотр салонов и отсеков судов, поступающего груза и багажа</a:t>
            </a:r>
          </a:p>
          <a:p>
            <a:pPr lvl="0">
              <a:buFont typeface="Wingdings" pitchFamily="2" charset="2"/>
              <a:buChar char="Ø"/>
            </a:pP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осуществляется оповещение пассажиров</a:t>
            </a:r>
            <a:endParaRPr lang="ru-RU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Электрический транспорт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6" name="Picture 9" descr="\\Iao-05\ФОТО\ЖД\метро_тоннель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\\Iao-05\ФОТО\ЖД\метро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844" y="3643314"/>
            <a:ext cx="88583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по обеспечению правопорядка в Казанском метрополитене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пассажирском городском электротранспорте: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установка металлоискателей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осмотр составов электропоездов на конечных станциях метрополитена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круглосуточный видеоконтроль за пассажиропотоком на станциях метрополитена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памятки для пассажиров по их действиям при обнаружении подозрительных предметов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кинологическая служба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\\Gilmeev\ПАПКА ОБМЕНА\ФОТО МЕТРО ПР. ПОБЕДЫ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42942"/>
          </a:xfrm>
        </p:spPr>
        <p:txBody>
          <a:bodyPr/>
          <a:lstStyle/>
          <a:p>
            <a:r>
              <a:rPr lang="ru-RU" dirty="0" smtClean="0"/>
              <a:t>Автовокзалы и автостанции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2050" name="Picture 2" descr="\\Vremenno\папка обмена\777\Слайды и фото к коллегии\Автовокзал Южный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244788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\\Vremenno\папка обмена\777\Слайды и фото к коллегии\Автовокзал Южный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44788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\\Vremenno\папка обмена\777\Слайды и фото к коллегии\Автовокзал Южный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44788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2844" y="3643314"/>
            <a:ext cx="8858312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по обеспечению правопорядка и безопасности 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автовокзале «Южный» :</a:t>
            </a: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1850" dirty="0" smtClean="0"/>
              <a:t>система видеонаблюдения из 20 камер высокого разрешения с архивированием данных на длительный срок</a:t>
            </a: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1850" dirty="0" smtClean="0"/>
              <a:t>система речевого оповещения для сообщений предупредительного и экстренного характера</a:t>
            </a:r>
          </a:p>
          <a:p>
            <a:pPr lvl="0"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1850" dirty="0" smtClean="0"/>
              <a:t>кнопка тревожной сигнализации с выходом на пульт ФГУП «Охрана» при МВД РТ</a:t>
            </a:r>
          </a:p>
          <a:p>
            <a:pPr lvl="0">
              <a:buFont typeface="Wingdings" pitchFamily="2" charset="2"/>
              <a:buChar char="Ø"/>
            </a:pPr>
            <a:r>
              <a:rPr lang="ru-RU" sz="1850" dirty="0" smtClean="0"/>
              <a:t> шлагбаумы при въезде на объект</a:t>
            </a:r>
            <a:endParaRPr lang="ru-RU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Автомобильные дороги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Picture 10" descr="\\Iao-05\ФОТО\Дороги\М-7 Волга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\\Iao-05\ФОТО\Фотки автомобильных дорог\дорога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\\Iao-05\ФОТО\Фотки автомобильных дорог\фото дороги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20" y="3714752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целях предупреждения случаев террористических актов на автомобильных дорогах: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 организованы периодические объезды автомобильных дорог с целью выявления подозрительных лиц, а также предметов, оставленных на дорогах, остановках, которые вызывают подозрение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 не реже 1 раза в сутки, объезд мостов с целью выявления подозрительных лиц, обнаружения предметов, оставленных на мостах и под мостами, которые вызывают подозрение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 проводятся проверки безопасности пунктов хранения ГСМ, автозаправок, складских помещений, административных корпусов и зданий, которые потенциально могут быть использованы в террористических целях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в целях профилактики правонарушений в темное время суток  осуществляется устройство искусственного освещения на автодорогах регионального значения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Autofit/>
          </a:bodyPr>
          <a:lstStyle/>
          <a:p>
            <a:r>
              <a:rPr lang="ru-RU" sz="2500" dirty="0" smtClean="0"/>
              <a:t>Проблемы в сфере железнодорожного транспорта</a:t>
            </a:r>
            <a:endParaRPr lang="ru-RU" sz="25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3643314"/>
            <a:ext cx="885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снижение уровня контроля со стороны руководящего состава за персоналом и качеством выполнения работ</a:t>
            </a:r>
          </a:p>
          <a:p>
            <a:pPr>
              <a:buFont typeface="Wingdings" pitchFamily="2" charset="2"/>
              <a:buChar char="Ø"/>
            </a:pPr>
            <a:r>
              <a:rPr lang="en-US" sz="1850" dirty="0" smtClean="0"/>
              <a:t> </a:t>
            </a:r>
            <a:r>
              <a:rPr lang="ru-RU" sz="1850" dirty="0" smtClean="0"/>
              <a:t>необходима регламентация действий персонала по вопросам безопасности</a:t>
            </a:r>
          </a:p>
          <a:p>
            <a:pPr>
              <a:buFont typeface="Wingdings" pitchFamily="2" charset="2"/>
              <a:buChar char="Ø"/>
            </a:pPr>
            <a:r>
              <a:rPr lang="ru-RU" sz="1850" dirty="0" smtClean="0"/>
              <a:t> состояние железнодорожных переездов</a:t>
            </a:r>
          </a:p>
          <a:p>
            <a:pPr>
              <a:buFont typeface="Wingdings" pitchFamily="2" charset="2"/>
              <a:buChar char="Ø"/>
            </a:pPr>
            <a:r>
              <a:rPr lang="ru-RU" sz="1850" dirty="0" smtClean="0"/>
              <a:t>переход населения через железнодорожные пути в необорудованных местах</a:t>
            </a:r>
          </a:p>
          <a:p>
            <a:pPr>
              <a:buFont typeface="Wingdings" pitchFamily="2" charset="2"/>
              <a:buChar char="Ø"/>
            </a:pPr>
            <a:r>
              <a:rPr lang="ru-RU" sz="1850" dirty="0" smtClean="0"/>
              <a:t>отсутствие кассовых помещений на ряде остановочных пунктов</a:t>
            </a:r>
            <a:endParaRPr lang="ru-RU" sz="1850" dirty="0"/>
          </a:p>
        </p:txBody>
      </p:sp>
      <p:pic>
        <p:nvPicPr>
          <p:cNvPr id="8" name="Picture 2" descr="\\Vremenno\папка обмена\777\фото\Казанский ж д вокзал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\\Vremenno\папка обмена\777\фото\ж д вокзал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8CADAE">
                    <a:shade val="75000"/>
                  </a:srgbClr>
                </a:solidFill>
              </a:rPr>
              <a:t>Проблемы в сфере водного транспорта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26626" name="Picture 2" descr="Картинка 1 из 448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Картинка 21 из 3747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5244" y="3938590"/>
            <a:ext cx="885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 состояние дебаркадерного хозяйства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низкая квалификация персонала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состояние систем обеспечения безопасности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Picture 6" descr="D:\ПАПКА ОБМЕНА\от Бушева\result_file_page1_image2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2" descr="DSC002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d4e2d4ab6c0437864bcd5c6a1ab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534400" cy="6286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 в сфере гражданской авиации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71876"/>
            <a:ext cx="88583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 неэффективное взаимодействие между службами аэропорта, авиакомпании и других подразделений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недостаточная работа с пассажирами при задержке рейсов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отсутствие автобусного сообщения в вечернее и ночное время</a:t>
            </a:r>
          </a:p>
          <a:p>
            <a:pPr>
              <a:buFont typeface="Wingdings" pitchFamily="2" charset="2"/>
              <a:buChar char="Ø"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dirty="0" smtClean="0"/>
              <a:t>Малая авиация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7170" name="Picture 2" descr="\\Vremenno\папка обмена\777\фото\малая авиац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47852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\\Vremenno\папка обмена\777\фото\малая авиация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249595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\\Vremenno\папка обмена\777\фото\малая авиация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2714644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3714752"/>
            <a:ext cx="885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 неудовлетворительно техническое состояние аэродромов и посадочных площадок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отсутствие развитой инфраструктуры для обеспечения полетов малой авиации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Износ объектов транспортной инфраструктуры </a:t>
            </a:r>
            <a:br>
              <a:rPr lang="ru-RU" sz="2400" dirty="0" smtClean="0"/>
            </a:br>
            <a:r>
              <a:rPr lang="ru-RU" sz="2400" dirty="0" smtClean="0"/>
              <a:t>и парка транспортных средств</a:t>
            </a:r>
            <a:endParaRPr lang="ru-RU" sz="24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4000504"/>
            <a:ext cx="6858048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Износ объектов транспортной инфраструктуры и парка транспортных средств составляет от </a:t>
            </a:r>
            <a:r>
              <a:rPr lang="ru-RU" sz="2400" b="1" u="sng" dirty="0" smtClean="0"/>
              <a:t>40</a:t>
            </a:r>
            <a:r>
              <a:rPr lang="ru-RU" sz="2400" dirty="0" smtClean="0"/>
              <a:t> до </a:t>
            </a:r>
            <a:r>
              <a:rPr lang="ru-RU" sz="2400" b="1" u="sng" dirty="0" smtClean="0"/>
              <a:t>100 %</a:t>
            </a:r>
            <a:endParaRPr lang="ru-RU" sz="2400" b="1" u="sng" dirty="0"/>
          </a:p>
        </p:txBody>
      </p:sp>
      <p:pic>
        <p:nvPicPr>
          <p:cNvPr id="12" name="Picture 12" descr="liaz_52564-0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IMG_136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в сфере пассажирских перевозок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Picture 8" descr="DSC0038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3584779229_fce9a95c3f_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Уруссу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844" y="3714752"/>
            <a:ext cx="88583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 ликвидация ряда автовокзалов и неудовлетворительное техническое состояние 30 % оставшихся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вывод активов автотранспортных предприятий в </a:t>
            </a:r>
            <a:r>
              <a:rPr lang="ru-RU" sz="2600" dirty="0" err="1" smtClean="0"/>
              <a:t>аффилированные</a:t>
            </a:r>
            <a:r>
              <a:rPr lang="ru-RU" sz="2600" dirty="0" smtClean="0"/>
              <a:t> структуры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потеря управляемости процесса организации пассажирских перевозок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персонифицированного </a:t>
            </a:r>
            <a:br>
              <a:rPr lang="ru-RU" dirty="0" smtClean="0"/>
            </a:br>
            <a:r>
              <a:rPr lang="ru-RU" dirty="0" smtClean="0"/>
              <a:t>учета пассажиров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44034" name="Picture 2" descr="\\Vremenno\папка обмена\Слайды и фото к коллегии\Автовокзал Южный\04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5" name="Picture 3" descr="\\Vremenno\папка обмена\Слайды и фото к коллегии\Автовокзал Южный\Табло южный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\\Vremenno\папка обмена\Слайды и фото к коллегии\Автовокзал Южный\03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844" y="3714752"/>
            <a:ext cx="885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 система продажи и бронирования автобусных билетов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внедрение современных информационных технологий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143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Федеральный закон от 14 февраля 2009 г. N 22-ФЗ </a:t>
            </a:r>
            <a:br>
              <a:rPr lang="ru-RU" sz="2400" b="1" dirty="0" smtClean="0"/>
            </a:br>
            <a:r>
              <a:rPr lang="ru-RU" sz="2400" b="1" dirty="0" smtClean="0"/>
              <a:t>«О навигационной деятельности»</a:t>
            </a:r>
            <a:endParaRPr lang="ru-RU" sz="24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643314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Статья 4. Особенности осуществления навигационной деятельности</a:t>
            </a:r>
          </a:p>
          <a:p>
            <a:pPr algn="just"/>
            <a:r>
              <a:rPr lang="ru-RU" dirty="0" smtClean="0"/>
              <a:t>В целях повышения эффективности управления движением транспортных средств, уровня безопасности перевозок пассажиров, специальных и опасных грузов, транспортные средства подлежат оснащению средствами навигации, функционирование которых обеспечивается российскими навигационными системами</a:t>
            </a:r>
          </a:p>
          <a:p>
            <a:pPr algn="just"/>
            <a:r>
              <a:rPr lang="ru-RU" i="1" dirty="0" smtClean="0"/>
              <a:t>(вступает в силу с 01.01.2011)</a:t>
            </a:r>
          </a:p>
        </p:txBody>
      </p:sp>
      <p:pic>
        <p:nvPicPr>
          <p:cNvPr id="23553" name="Picture 1" descr="\\Vremenno\папка обмена\фото\учебный центр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\\Vremenno\папка обмена\фото\навигатор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\\Vremenno\папка обмена\фото\навигатор1.bm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/>
          <a:lstStyle/>
          <a:p>
            <a:r>
              <a:rPr lang="ru-RU" dirty="0" smtClean="0"/>
              <a:t>Несанкционированная отправка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Picture 6" descr="SUCIO54B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29" name="Picture 1" descr="\\Vremenno\папка обмена\Слайды и фото к коллегии\Станция Казань\Фото003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714488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844" y="4071942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 выполнение рейсов без разрешительных документов под видом «заказных»</a:t>
            </a:r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8584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Внесении изменений в Кодекс Республики Татарстан об административных правонарушениях</a:t>
            </a:r>
            <a:endParaRPr lang="ru-RU" sz="18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357431"/>
            <a:ext cx="8643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«Статья 5.3. </a:t>
            </a:r>
            <a:r>
              <a:rPr lang="ru-RU" b="1" i="1" dirty="0" smtClean="0"/>
              <a:t>Осуществление пассажирских перевозок маршрутными транспортными средствами без договора, заключенного с заказчиком перевозок в установленном порядке </a:t>
            </a:r>
            <a:endParaRPr lang="ru-RU" i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административный штраф до </a:t>
            </a:r>
            <a:r>
              <a:rPr lang="ru-RU" b="1" dirty="0" smtClean="0"/>
              <a:t>60 тыс.рублей </a:t>
            </a:r>
            <a:r>
              <a:rPr lang="ru-RU" dirty="0" smtClean="0"/>
              <a:t>при повторном нарушении до </a:t>
            </a:r>
            <a:r>
              <a:rPr lang="ru-RU" b="1" dirty="0" smtClean="0"/>
              <a:t>120 тыс.рублей</a:t>
            </a:r>
          </a:p>
          <a:p>
            <a:endParaRPr lang="ru-RU" b="1" dirty="0" smtClean="0"/>
          </a:p>
          <a:p>
            <a:r>
              <a:rPr lang="ru-RU" b="1" dirty="0" smtClean="0"/>
              <a:t>Статья 5.4. </a:t>
            </a:r>
            <a:r>
              <a:rPr lang="ru-RU" b="1" i="1" dirty="0" smtClean="0"/>
              <a:t>Осуществление пассажирских перевозок по регулярным маршрутам маршрутными транспортными средствами с нарушением расписания движения, утвержденного заказчиком перевозок, а равно изменение перевозчиком утвержденной паспортом маршрута схемы движения на маршруте без уведомления уполномоченных органов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административный штраф </a:t>
            </a:r>
            <a:r>
              <a:rPr lang="ru-RU" b="1" dirty="0" smtClean="0"/>
              <a:t>до 20 тыс.рублей </a:t>
            </a:r>
            <a:r>
              <a:rPr lang="ru-RU" dirty="0" smtClean="0"/>
              <a:t>при повторном нарушении до </a:t>
            </a:r>
            <a:r>
              <a:rPr lang="ru-RU" b="1" dirty="0" smtClean="0"/>
              <a:t>30 тыс.рублей</a:t>
            </a:r>
          </a:p>
          <a:p>
            <a:endParaRPr lang="ru-RU" b="1" i="1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73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Закон Республики Татарстан </a:t>
            </a:r>
            <a:br>
              <a:rPr lang="ru-RU" b="1" dirty="0" smtClean="0"/>
            </a:br>
            <a:r>
              <a:rPr lang="ru-RU" dirty="0" smtClean="0"/>
              <a:t>О внесении изменений в Кодекс Республики Татарстан об административных правонарушениях  9 июня 2010 года № 54-З Р 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lIns="36000" tIns="0" rIns="0" bIns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Статья 5.5. </a:t>
            </a:r>
            <a:r>
              <a:rPr lang="ru-RU" b="1" i="1" dirty="0" smtClean="0"/>
              <a:t>Осуществление межмуниципальных пассажирских перевозок маршрутными транспортными средствами по регулярным маршрутам междугородного и пригородного сообщений или муниципальных перевозок маршрутными транспортными средствами по регулярным маршрутам пригородного сообщения в нарушение установленного порядка организации таких перевозок от автовокзалов (пассажирских автостанций)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административный штраф до </a:t>
            </a:r>
            <a:r>
              <a:rPr lang="ru-RU" b="1" dirty="0" smtClean="0"/>
              <a:t>70 тыс.рублей</a:t>
            </a:r>
            <a:r>
              <a:rPr lang="ru-RU" dirty="0" smtClean="0"/>
              <a:t> при повторном нарушении </a:t>
            </a:r>
            <a:r>
              <a:rPr lang="ru-RU" smtClean="0"/>
              <a:t>до </a:t>
            </a:r>
            <a:r>
              <a:rPr lang="ru-RU" b="1" smtClean="0"/>
              <a:t>120 </a:t>
            </a:r>
            <a:r>
              <a:rPr lang="ru-RU" b="1" dirty="0" smtClean="0"/>
              <a:t>тыс.рублей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8584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Внесении изменений в Кодекс Республики Татарстан об административных правонарушениях </a:t>
            </a:r>
            <a:endParaRPr lang="ru-RU" sz="1800" dirty="0"/>
          </a:p>
        </p:txBody>
      </p:sp>
      <p:pic>
        <p:nvPicPr>
          <p:cNvPr id="5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Межведомственная Комиссия  по контролю за осуществлением пассажирских перевозок в РТ</a:t>
            </a:r>
            <a:endParaRPr lang="ru-RU" sz="20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282" y="1643050"/>
            <a:ext cx="2571768" cy="500066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300" b="1" dirty="0" smtClean="0"/>
              <a:t>Территориальные органы федеральных органов</a:t>
            </a:r>
            <a:endParaRPr lang="ru-RU" sz="1300" b="1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142844" y="2285968"/>
            <a:ext cx="2714644" cy="4411675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174625"/>
            <a:r>
              <a:rPr lang="ru-RU" sz="1300" dirty="0" smtClean="0"/>
              <a:t>Управление государственного автодорожного надзора по РТ Федеральной службы по надзору в сфере транспорта;</a:t>
            </a:r>
          </a:p>
          <a:p>
            <a:pPr marL="0" indent="174625"/>
            <a:r>
              <a:rPr lang="ru-RU" sz="1300" dirty="0" smtClean="0"/>
              <a:t>Управление Федеральной налоговой службы по РТ;</a:t>
            </a:r>
          </a:p>
          <a:p>
            <a:pPr marL="0" indent="174625"/>
            <a:r>
              <a:rPr lang="ru-RU" sz="1300" dirty="0" smtClean="0"/>
              <a:t>Управление Федеральной миграционной службы по РТ;</a:t>
            </a:r>
          </a:p>
          <a:p>
            <a:pPr marL="0" indent="174625"/>
            <a:r>
              <a:rPr lang="ru-RU" sz="1300" dirty="0" smtClean="0"/>
              <a:t>Управление государственного пожарного надзора ГУ МЧС РФ по РТ;</a:t>
            </a:r>
          </a:p>
          <a:p>
            <a:pPr marL="0" indent="174625"/>
            <a:r>
              <a:rPr lang="ru-RU" sz="1300" dirty="0" smtClean="0"/>
              <a:t>Управление Федеральной службы безопасности РФ по РТ;</a:t>
            </a:r>
          </a:p>
          <a:p>
            <a:pPr marL="0" indent="174625"/>
            <a:r>
              <a:rPr lang="ru-RU" sz="1300" dirty="0" smtClean="0"/>
              <a:t>Управление Федеральной антимонопольной службы по РТ;</a:t>
            </a:r>
          </a:p>
          <a:p>
            <a:pPr marL="0" indent="174625"/>
            <a:r>
              <a:rPr lang="ru-RU" sz="1300" dirty="0" smtClean="0"/>
              <a:t>Приволжское управление </a:t>
            </a:r>
            <a:r>
              <a:rPr lang="ru-RU" sz="1300" dirty="0" err="1" smtClean="0"/>
              <a:t>Ростехнадзора</a:t>
            </a:r>
            <a:endParaRPr lang="ru-RU" sz="1300" dirty="0" smtClean="0"/>
          </a:p>
          <a:p>
            <a:pPr marL="0" indent="174625"/>
            <a:r>
              <a:rPr lang="ru-RU" sz="1300" dirty="0" smtClean="0"/>
              <a:t>Управление </a:t>
            </a:r>
            <a:r>
              <a:rPr lang="ru-RU" sz="1300" dirty="0" err="1" smtClean="0"/>
              <a:t>Роспотребнадзора</a:t>
            </a:r>
            <a:r>
              <a:rPr lang="ru-RU" sz="1300" dirty="0" smtClean="0"/>
              <a:t> по РТ; </a:t>
            </a:r>
          </a:p>
          <a:p>
            <a:pPr marL="0" indent="174625"/>
            <a:r>
              <a:rPr lang="ru-RU" sz="1300" dirty="0" smtClean="0"/>
              <a:t>Татарская транспортная прокуратура РТ</a:t>
            </a:r>
          </a:p>
          <a:p>
            <a:pPr marL="0" indent="174625"/>
            <a:r>
              <a:rPr lang="ru-RU" sz="1300" dirty="0" smtClean="0"/>
              <a:t>Государственная инспекция  труда в РТ; </a:t>
            </a:r>
          </a:p>
          <a:p>
            <a:pPr marL="0" indent="174625"/>
            <a:r>
              <a:rPr lang="ru-RU" sz="1300" dirty="0" smtClean="0"/>
              <a:t>Управление по борьбе с правонарушениями в области охраны окружающей среды МВД по РТ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143240" y="1643050"/>
            <a:ext cx="2786082" cy="500067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Исполнительные органы государственной власти РТ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000364" y="2285968"/>
            <a:ext cx="3071834" cy="442918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180975"/>
            <a:r>
              <a:rPr lang="ru-RU" sz="1300" dirty="0" smtClean="0"/>
              <a:t>Министерство транспорта и дорожного хозяйства РТ;</a:t>
            </a:r>
          </a:p>
          <a:p>
            <a:pPr marL="0" indent="180975"/>
            <a:r>
              <a:rPr lang="ru-RU" sz="1300" dirty="0" smtClean="0"/>
              <a:t>Министерство здравоохранения РТ;</a:t>
            </a:r>
          </a:p>
          <a:p>
            <a:pPr marL="0" indent="180975"/>
            <a:r>
              <a:rPr lang="ru-RU" sz="1300" dirty="0" smtClean="0"/>
              <a:t>Управление по борьбе с экономическими преступлениями РТ;</a:t>
            </a:r>
          </a:p>
          <a:p>
            <a:pPr marL="0" indent="180975"/>
            <a:r>
              <a:rPr lang="ru-RU" sz="1300" dirty="0" smtClean="0"/>
              <a:t>Комитет по развитию малого и среднего предпринимательства РТ</a:t>
            </a:r>
          </a:p>
          <a:p>
            <a:pPr marL="0" indent="180975"/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1643050"/>
            <a:ext cx="2357454" cy="492443"/>
          </a:xfrm>
          <a:prstGeom prst="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Органы местного самоуправления</a:t>
            </a:r>
            <a:endParaRPr lang="ru-RU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2285992"/>
            <a:ext cx="2857488" cy="44291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1300" dirty="0" smtClean="0"/>
              <a:t>Исполнительный    комитет муниципального образования г.Казани;</a:t>
            </a:r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1300" dirty="0" smtClean="0"/>
              <a:t>Исполнительный комитет муниципального образования г.Альметьевска;</a:t>
            </a:r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1300" dirty="0" smtClean="0"/>
              <a:t>Исполнительный комитет муниципального образования г.Нижнекамска;</a:t>
            </a:r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1300" dirty="0" smtClean="0"/>
              <a:t>Исполнительный комитет муниципального образования г.Набережные Челны;</a:t>
            </a:r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1300" dirty="0" smtClean="0"/>
              <a:t>Исполнительный комитет муниципального образования г.Зеленодольска</a:t>
            </a:r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1300" dirty="0" smtClean="0"/>
          </a:p>
          <a:p>
            <a:pPr indent="180975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и переподготовка кадров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Picture 2" descr="\\Vremenno\папка обмена\777\фото\учебный центр1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3857628"/>
            <a:ext cx="885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 создание учебных баз для подготовки кадров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разработка регламентов действий при обнаружении подозрительных предметов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обучение персонала действиям при внештатных ситуациях</a:t>
            </a:r>
          </a:p>
        </p:txBody>
      </p:sp>
      <p:pic>
        <p:nvPicPr>
          <p:cNvPr id="8" name="i-main-pic" descr="Картинка 24 из 97">
            <a:hlinkClick r:id="rId5" tgtFrame="_blank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-main-pic" descr="Картинка 29 из 97">
            <a:hlinkClick r:id="rId7" tgtFrame="_blank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643050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совершенствования системы транспортной безопасности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756495" cy="714929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1643050"/>
            <a:ext cx="8715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инвентаризация нормативных актов и должностных регламентов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перечня объектов транспортного комплекса РТ и графика их проведения комплексного обследования в рамках оценки уязвимости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комплексного плана – программы, определяющей мероприятия по обеспечению транспортной безопасности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обеспечения правопорядка и безопасности на объектах инфраструктуры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межведомственной рабочей группы, по повышению уровня транспортной безопасности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системы управления автобусным сообщением в городах и районах республики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информационно-управляющих систем во всех муниципальных образованиях Республики Татарстан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паспорта транспортной безопасности на всех объектах транспортной инфраструктуры</a:t>
            </a:r>
            <a:endParaRPr lang="ru-RU" dirty="0" smtClean="0"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Закона РТ от 09.06.2010 № 54-ЗРТ об «О внесение изменений и дополнений в кодекс об административных правонарушениях»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структурного взаимодействия со страховыми компаниями, для привлечения финансовых ресурсов на реализацию мероприятий по повышению безопасности дорожного движения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единого республиканского расписания движения пассажирского транспорта с использованием современных информационных технологий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инвентаризация мест парковок и стоянок  индивидуального транспорта, прилегающих к объектам транспортной инфраструктуры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принятие нормативных актов, определяющих места прибытия (отправления) междугородных автобусов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проведение работ по пересмотру учебных планов по подготовке и переподготовки водительского состава и иного персонала, задействованного в пассажирских перевозках с учетом вопросов транспортной безопасности</a:t>
            </a:r>
            <a:endParaRPr lang="ru-RU" sz="2000" dirty="0" smtClean="0"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совершенствования системы транспортной безопасности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143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пассажиропотока по видам транспорта</a:t>
            </a:r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642910" y="1714488"/>
          <a:ext cx="78581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57174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571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Обеспечение безопасности населения на транспорте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соблюдение требований безопасности при планировании и регулировании транспортной деятельности;</a:t>
            </a:r>
          </a:p>
          <a:p>
            <a:r>
              <a:rPr lang="ru-RU" dirty="0" smtClean="0"/>
              <a:t>ликвидация «серого» рынка пассажирских перевозок;</a:t>
            </a:r>
          </a:p>
          <a:p>
            <a:r>
              <a:rPr lang="ru-RU" dirty="0" smtClean="0"/>
              <a:t>совершенствование состояния и повышение устойчивости к актам незаконного вмешательства объектов транспортной инфраструктуры;</a:t>
            </a:r>
          </a:p>
          <a:p>
            <a:r>
              <a:rPr lang="ru-RU" dirty="0" smtClean="0"/>
              <a:t>профессиональная подготовка и переподготовка персонала транспортных предприятий; </a:t>
            </a:r>
          </a:p>
          <a:p>
            <a:r>
              <a:rPr lang="ru-RU" dirty="0" smtClean="0"/>
              <a:t>разработка и внедрение интеллектуальных транспортных систем;</a:t>
            </a:r>
          </a:p>
          <a:p>
            <a:r>
              <a:rPr lang="ru-RU" dirty="0" smtClean="0"/>
              <a:t>совершенствование механизмов контроля и надзора за состоянием транспортной безопасности при осуществлении пассажирских перевозок.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ru-RU" dirty="0" smtClean="0"/>
              <a:t>Определение транспортной безопасности</a:t>
            </a:r>
            <a:endParaRPr lang="ru-RU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1571612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Транспортная безопасность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dirty="0" smtClean="0"/>
              <a:t>это не только совокупность мероприятий по увеличению степени защищенности транспортного комплекса, целью которых является обеспечение его устойчивого и безопасного функционирования, защита интересов личности, общества и государства от актов незаконного вмешательства, но и показатель       </a:t>
            </a:r>
            <a:r>
              <a:rPr lang="ru-RU" sz="2400" b="1" u="sng" dirty="0" smtClean="0">
                <a:solidFill>
                  <a:srgbClr val="00B0F0"/>
                </a:solidFill>
              </a:rPr>
              <a:t>цивилизованности общества</a:t>
            </a:r>
            <a:endParaRPr lang="ru-RU" sz="24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34400" cy="830997"/>
          </a:xfr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комплексной системы обеспечения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 населения на транспорте</a:t>
            </a:r>
            <a:endParaRPr lang="ru-RU" sz="24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5" name="Рисунок 4" descr="медведев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328614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14810" y="19288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31 марта 2010 г. N 403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"О создании комплексной системы обеспечения безопасности населения на транспорте"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6429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Совещания по вопросам укрепления </a:t>
            </a:r>
            <a:br>
              <a:rPr lang="ru-RU" sz="2400" dirty="0" smtClean="0"/>
            </a:br>
            <a:r>
              <a:rPr lang="ru-RU" sz="2400" dirty="0" smtClean="0"/>
              <a:t>безопасности на транспорте</a:t>
            </a:r>
            <a:endParaRPr lang="ru-RU" sz="24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pic>
        <p:nvPicPr>
          <p:cNvPr id="3074" name="Picture 2" descr="\\Vremenno\папка обмена\777\фото\Путин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4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48" y="1785927"/>
            <a:ext cx="43577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«Безусловным приоритетом остается обеспечение безопасности на транспорте. Мы должны подготовить программу обеспечения безопасности на транспорте, и средства на ее реализацию также должны быть учтены в бюджете на 2011-2013 годы… Наряду с усилением антитеррористической борьбы по линии специальных служб правоохранительных органов, мы обязаны, должны и будем думать над совершенствованием правовой базы, обеспечивающей безопасность наших граждан, над развитием системы видеонаблюдения, будем совершенствовать технические средства обнаружения взрывчатых веществ, систему спасения, оповещения граждан»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Нормативные правовые акты в</a:t>
            </a:r>
            <a:br>
              <a:rPr lang="ru-RU" sz="2400" dirty="0" smtClean="0"/>
            </a:br>
            <a:r>
              <a:rPr lang="ru-RU" sz="2400" dirty="0" smtClean="0"/>
              <a:t>области транспортной безопасности</a:t>
            </a:r>
            <a:endParaRPr lang="ru-RU" sz="2400" dirty="0"/>
          </a:p>
        </p:txBody>
      </p:sp>
      <p:pic>
        <p:nvPicPr>
          <p:cNvPr id="4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1571612"/>
            <a:ext cx="8858312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закон от 03.02.2007 № 16-ФЗ «О транспортной безопасности»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214554"/>
            <a:ext cx="885831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10.12.2008 № 940 «Об уровнях безопасности объектов транспортной инфраструктуры и транспортных средств и о порядке их объявления (установления)»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143248"/>
            <a:ext cx="8858312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31.03.2009 № 289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 утверждении Правил аккредитации юридических лиц для проведения оценки уязвимости объектов транспортной инфраструктуры и транспортных средств»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885831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22.04.2009 № 354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внесении изменений в некоторые постановления Правительства российской Федерации по вопросам транспортной безопасности»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5072074"/>
            <a:ext cx="8858312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закон от 19.06.2009 №197-ФЗ «О внесении изменений в статью 10 Федерального закона «О транспортной безопасности»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571612"/>
            <a:ext cx="885831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05.11.2009 № 1653-р, утверждающее перечень работ, непосредственно связанных с обеспечением транспортной безопасности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500306"/>
            <a:ext cx="885831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Минтранса России от 29.01.2010 № 22 «О Порядке ведения Реестра категорированных объектов транспортной инфраструктуры и транспортных средств»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3429000"/>
            <a:ext cx="885831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Минтранса России от 05.02.2010 № 27 «О Порядке ведения Реестра аккредитованных организаций на проведение оценки уязвимости объектов транспортной инфраструктуры и транспортных средств»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4429132"/>
            <a:ext cx="885831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Минтранса России от 11.02.2010 № 34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Порядка разработки планов обеспечения транспортной безопасности объектов транспортной инфраструктуры и транспортных средств»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357826"/>
            <a:ext cx="885831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Минтранса России , ФСБ России, МВД России от 05.03.2010 № 52/112/134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Перечня потенциальных угроз совершения актов незаконного вмешательства в деятельность объектов транспортной инфраструктуры и транспортных средств»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Нормативные правовые акты в</a:t>
            </a:r>
            <a:br>
              <a:rPr lang="ru-RU" sz="2400" dirty="0" smtClean="0"/>
            </a:br>
            <a:r>
              <a:rPr lang="ru-RU" sz="2400" dirty="0" smtClean="0"/>
              <a:t>области транспортной безопасности</a:t>
            </a:r>
            <a:endParaRPr lang="ru-RU" sz="2400" dirty="0"/>
          </a:p>
        </p:txBody>
      </p:sp>
      <p:pic>
        <p:nvPicPr>
          <p:cNvPr id="10" name="Picture 5" descr="\\Iao-05\ФОТО\Герб\Горячая лин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857232"/>
            <a:ext cx="75563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443</TotalTime>
  <Words>1407</Words>
  <Application>Microsoft Office PowerPoint</Application>
  <PresentationFormat>Экран (4:3)</PresentationFormat>
  <Paragraphs>164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Слайд 1</vt:lpstr>
      <vt:lpstr>Износ объектов транспортной инфраструктуры  и парка транспортных средств</vt:lpstr>
      <vt:lpstr>Структура пассажиропотока по видам транспорта</vt:lpstr>
      <vt:lpstr>Обеспечение безопасности населения на транспорте</vt:lpstr>
      <vt:lpstr>Определение транспортной безопасности</vt:lpstr>
      <vt:lpstr>Создание комплексной системы обеспечения  безопасности населения на транспорте</vt:lpstr>
      <vt:lpstr>Совещания по вопросам укрепления  безопасности на транспорте</vt:lpstr>
      <vt:lpstr>Нормативные правовые акты в области транспортной безопасности</vt:lpstr>
      <vt:lpstr>Нормативные правовые акты в области транспортной безопасности</vt:lpstr>
      <vt:lpstr>Воздушный транспорт</vt:lpstr>
      <vt:lpstr>Железнодорожный транспорт</vt:lpstr>
      <vt:lpstr>Водный транспорт</vt:lpstr>
      <vt:lpstr>Электрический транспорт</vt:lpstr>
      <vt:lpstr>Автовокзалы и автостанции</vt:lpstr>
      <vt:lpstr>Автомобильные дороги</vt:lpstr>
      <vt:lpstr>Проблемы в сфере железнодорожного транспорта</vt:lpstr>
      <vt:lpstr>Проблемы в сфере водного транспорта</vt:lpstr>
      <vt:lpstr>Слайд 18</vt:lpstr>
      <vt:lpstr>Малая авиация</vt:lpstr>
      <vt:lpstr>Проблемы в сфере пассажирских перевозок</vt:lpstr>
      <vt:lpstr>Обеспечение персонифицированного  учета пассажиров</vt:lpstr>
      <vt:lpstr>Федеральный закон от 14 февраля 2009 г. N 22-ФЗ  «О навигационной деятельности»</vt:lpstr>
      <vt:lpstr>Несанкционированная отправка</vt:lpstr>
      <vt:lpstr>Внесении изменений в Кодекс Республики Татарстан об административных правонарушениях</vt:lpstr>
      <vt:lpstr>Внесении изменений в Кодекс Республики Татарстан об административных правонарушениях </vt:lpstr>
      <vt:lpstr>Межведомственная Комиссия  по контролю за осуществлением пассажирских перевозок в РТ</vt:lpstr>
      <vt:lpstr>Подготовка и переподготовка кадров</vt:lpstr>
      <vt:lpstr>Основные направления совершенствования системы транспортной безопасности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valieva</cp:lastModifiedBy>
  <cp:revision>73</cp:revision>
  <dcterms:modified xsi:type="dcterms:W3CDTF">2010-07-16T11:17:23Z</dcterms:modified>
</cp:coreProperties>
</file>